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8" r:id="rId2"/>
    <p:sldId id="280" r:id="rId3"/>
    <p:sldId id="342" r:id="rId4"/>
    <p:sldId id="330" r:id="rId5"/>
    <p:sldId id="341" r:id="rId6"/>
    <p:sldId id="340" r:id="rId7"/>
    <p:sldId id="344" r:id="rId8"/>
    <p:sldId id="343" r:id="rId9"/>
    <p:sldId id="345" r:id="rId10"/>
    <p:sldId id="279" r:id="rId11"/>
    <p:sldId id="346" r:id="rId12"/>
    <p:sldId id="276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70" r:id="rId21"/>
    <p:sldId id="347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AE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9" autoAdjust="0"/>
  </p:normalViewPr>
  <p:slideViewPr>
    <p:cSldViewPr>
      <p:cViewPr varScale="1">
        <p:scale>
          <a:sx n="107" d="100"/>
          <a:sy n="107" d="100"/>
        </p:scale>
        <p:origin x="144" y="56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CBDE4-37FB-46F2-82BF-5A74EE72F5BD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6AD75-638D-4987-B6C0-39B24309D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60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A1AE-C8E5-4FF9-A425-C0F4BB535387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865C-C850-4906-914D-69F541147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9031"/>
            <a:ext cx="9144793" cy="5152531"/>
          </a:xfrm>
          <a:prstGeom prst="rect">
            <a:avLst/>
          </a:prstGeom>
        </p:spPr>
      </p:pic>
      <p:sp>
        <p:nvSpPr>
          <p:cNvPr id="33794" name="AutoShape 2" descr="https://static.vecteezy.com/system/resources/previews/000/372/422/original/vector-lots-of-children-reading-book-in-library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static.vecteezy.com/system/resources/previews/000/372/422/original/vector-lots-of-children-reading-book-in-library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https://static.vecteezy.com/system/resources/previews/000/366/693/original/children-studying-at-their-desk-vecto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0" name="AutoShape 8" descr="https://static.vecteezy.com/system/resources/previews/000/366/693/original/children-studying-at-their-desk-vecto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54FA0A-15FE-01A6-234E-0C11546C579E}"/>
              </a:ext>
            </a:extLst>
          </p:cNvPr>
          <p:cNvSpPr/>
          <p:nvPr/>
        </p:nvSpPr>
        <p:spPr>
          <a:xfrm>
            <a:off x="1571604" y="285734"/>
            <a:ext cx="65386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Познавательный час </a:t>
            </a:r>
          </a:p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«Знай свои права»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E807A-9111-17E9-B150-0DB5B2F93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1785932"/>
            <a:ext cx="3770841" cy="312550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54FA0A-15FE-01A6-234E-0C11546C579E}"/>
              </a:ext>
            </a:extLst>
          </p:cNvPr>
          <p:cNvSpPr/>
          <p:nvPr/>
        </p:nvSpPr>
        <p:spPr>
          <a:xfrm>
            <a:off x="357158" y="3929072"/>
            <a:ext cx="294272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1600" b="1" dirty="0" smtClean="0">
                <a:ln>
                  <a:prstDash val="solid"/>
                </a:ln>
                <a:solidFill>
                  <a:srgbClr val="7030A0"/>
                </a:solidFill>
              </a:rPr>
              <a:t>Подготовила </a:t>
            </a:r>
          </a:p>
          <a:p>
            <a:r>
              <a:rPr lang="ru-RU" sz="1600" b="1" dirty="0" smtClean="0">
                <a:ln>
                  <a:prstDash val="solid"/>
                </a:ln>
                <a:solidFill>
                  <a:srgbClr val="7030A0"/>
                </a:solidFill>
              </a:rPr>
              <a:t>зав. ЦГДБ им. М. М. Пришвина</a:t>
            </a:r>
          </a:p>
          <a:p>
            <a:r>
              <a:rPr lang="ru-RU" sz="1600" b="1" dirty="0" smtClean="0">
                <a:ln>
                  <a:prstDash val="solid"/>
                </a:ln>
                <a:solidFill>
                  <a:srgbClr val="7030A0"/>
                </a:solidFill>
              </a:rPr>
              <a:t>Л. Н. </a:t>
            </a:r>
            <a:r>
              <a:rPr lang="ru-RU" sz="1600" b="1" dirty="0" err="1" smtClean="0">
                <a:ln>
                  <a:prstDash val="solid"/>
                </a:ln>
                <a:solidFill>
                  <a:srgbClr val="7030A0"/>
                </a:solidFill>
              </a:rPr>
              <a:t>Алека</a:t>
            </a:r>
            <a:endParaRPr lang="ru-RU" sz="1600" b="1" dirty="0">
              <a:ln>
                <a:prstDash val="solid"/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785932"/>
            <a:ext cx="3576236" cy="31672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8579" y="252339"/>
            <a:ext cx="8786842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Обязанности и ответственность детей</a:t>
            </a:r>
            <a:endParaRPr lang="ru-RU" sz="4800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AFE4A-BA16-A338-A3A7-9290452CB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0816"/>
          <a:stretch/>
        </p:blipFill>
        <p:spPr>
          <a:xfrm>
            <a:off x="3143240" y="3429006"/>
            <a:ext cx="2647532" cy="117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9031"/>
            <a:ext cx="9144793" cy="51525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1757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7EB50-D318-E36C-F6EE-0E051144EBC0}"/>
              </a:ext>
            </a:extLst>
          </p:cNvPr>
          <p:cNvSpPr txBox="1"/>
          <p:nvPr/>
        </p:nvSpPr>
        <p:spPr>
          <a:xfrm>
            <a:off x="155576" y="222715"/>
            <a:ext cx="88089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54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Право </a:t>
            </a:r>
            <a:r>
              <a:rPr lang="ru-RU" sz="5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избирать</a:t>
            </a:r>
            <a:r>
              <a:rPr lang="ru-RU" sz="54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, быть избранным</a:t>
            </a:r>
            <a:endParaRPr kumimoji="0" lang="ru-RU" sz="5400" b="1" i="0" u="none" strike="noStrike" kern="1200" cap="none" spc="0" normalizeH="0" baseline="0" noProof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E5BA5-47D3-E03A-9EA8-B302DC027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r="4326"/>
          <a:stretch/>
        </p:blipFill>
        <p:spPr>
          <a:xfrm>
            <a:off x="1500166" y="2214560"/>
            <a:ext cx="5600508" cy="25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4349"/>
            <a:ext cx="9144793" cy="515253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231232" y="473989"/>
            <a:ext cx="6912768" cy="138564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4800" b="1" dirty="0">
                <a:solidFill>
                  <a:srgbClr val="00B050"/>
                </a:solidFill>
                <a:latin typeface="Comic Sans MS" pitchFamily="66" charset="0"/>
              </a:rPr>
              <a:t>Интерактивная игра</a:t>
            </a:r>
            <a:br>
              <a:rPr lang="ru-RU" sz="4800" b="1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4800" b="1" dirty="0">
                <a:solidFill>
                  <a:srgbClr val="00B050"/>
                </a:solidFill>
                <a:latin typeface="Comic Sans MS" pitchFamily="66" charset="0"/>
              </a:rPr>
              <a:t>«Правовед»</a:t>
            </a:r>
            <a:r>
              <a:rPr lang="ru-RU" sz="2800" b="1" dirty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2800" b="1" dirty="0">
                <a:solidFill>
                  <a:srgbClr val="00B050"/>
                </a:solidFill>
                <a:latin typeface="Comic Sans MS" pitchFamily="66" charset="0"/>
              </a:rPr>
            </a:br>
            <a:endParaRPr lang="ru-RU" sz="2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82CE0E-E0B6-6627-E9AF-3961185CC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1551832"/>
            <a:ext cx="6212794" cy="32576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50"/>
            <a:ext cx="2285984" cy="2121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"/>
            <a:ext cx="9144793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1" y="539463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omic Sans MS" pitchFamily="66" charset="0"/>
              </a:rPr>
              <a:t>Как зовут президента нашей страны? 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2169020" y="1875230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В. В. Путин 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69020" y="2593184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Б. Н. Ельцин 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169020" y="3381840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Д. А. Медведев  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" y="-9031"/>
            <a:ext cx="9144792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E19DEE-1A73-5649-8285-CE3DA56C6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1167594"/>
            <a:ext cx="6302166" cy="3732490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76572" y="1875367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На 4 года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200" y="374463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omic Sans MS" pitchFamily="66" charset="0"/>
              </a:rPr>
              <a:t>На какой срок избирается Президент РФ?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276572" y="2732349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На 6 лет  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85701" y="3587777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На 2 года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031"/>
            <a:ext cx="9144792" cy="5143500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067944" y="1975325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mic Sans MS" pitchFamily="66" charset="0"/>
              </a:rPr>
              <a:t>Конвенция о правах ребёнка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98" y="277397"/>
            <a:ext cx="8715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omic Sans MS" pitchFamily="66" charset="0"/>
              </a:rPr>
              <a:t>Какой законодательный акт является основой  избирательного права в   России?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092887" y="2874282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mic Sans MS" pitchFamily="66" charset="0"/>
              </a:rPr>
              <a:t>Уголовный кодекс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4067944" y="3773240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mic Sans MS" pitchFamily="66" charset="0"/>
              </a:rPr>
              <a:t>Конституция РФ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B9E53-E43A-7092-78BD-DE0527D44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96052"/>
            <a:ext cx="4176464" cy="25788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914479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267874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omic Sans MS" pitchFamily="66" charset="0"/>
              </a:rPr>
              <a:t>Как называются люди, выбранные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Comic Sans MS" pitchFamily="66" charset="0"/>
              </a:rPr>
              <a:t>в Государственную Думу? 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4071934" y="2035965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Депутаты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071934" y="2786064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Избиратели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71934" y="3536163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Начальники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5" y="1906785"/>
            <a:ext cx="3675827" cy="292737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9144792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54E6B-D3D5-0C7F-E209-3BEE9E11F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019" t="8582" r="4083" b="14449"/>
          <a:stretch/>
        </p:blipFill>
        <p:spPr>
          <a:xfrm>
            <a:off x="343943" y="2769392"/>
            <a:ext cx="4320480" cy="2106234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071934" y="2089544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Пятница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267875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Comic Sans MS" pitchFamily="66" charset="0"/>
              </a:rPr>
              <a:t>В какой день недели проходят выборы?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4071934" y="2893221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Воскресенье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71934" y="3696899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Понедельник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9144792" cy="5143500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57158" y="2411033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С 14 лет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788" y="629587"/>
            <a:ext cx="850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Comic Sans MS" pitchFamily="66" charset="0"/>
              </a:rPr>
              <a:t>С какого возраста гражданин РФ получает право избирать?</a:t>
            </a:r>
            <a:endParaRPr lang="ru-RU" sz="4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357158" y="4091938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С 18 лет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57158" y="3241481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С 16 лет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AA3752-8E7D-596C-B6BE-EC705E11B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8" t="23259" r="24012" b="7583"/>
          <a:stretch/>
        </p:blipFill>
        <p:spPr>
          <a:xfrm>
            <a:off x="5196980" y="1977684"/>
            <a:ext cx="3589862" cy="27852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914479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285734"/>
            <a:ext cx="8874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3000" dirty="0">
                <a:solidFill>
                  <a:srgbClr val="002060"/>
                </a:solidFill>
                <a:latin typeface="Comic Sans MS" pitchFamily="66" charset="0"/>
              </a:rPr>
              <a:t>Какой документ необходимо представить </a:t>
            </a:r>
          </a:p>
          <a:p>
            <a:pPr algn="ctr"/>
            <a:r>
              <a:rPr lang="ru-RU" sz="3000" dirty="0">
                <a:solidFill>
                  <a:srgbClr val="002060"/>
                </a:solidFill>
                <a:latin typeface="Comic Sans MS" pitchFamily="66" charset="0"/>
              </a:rPr>
              <a:t>в участковую избирательную комиссию </a:t>
            </a:r>
          </a:p>
          <a:p>
            <a:pPr algn="ctr"/>
            <a:r>
              <a:rPr lang="ru-RU" sz="3000" dirty="0">
                <a:solidFill>
                  <a:srgbClr val="002060"/>
                </a:solidFill>
                <a:latin typeface="Comic Sans MS" pitchFamily="66" charset="0"/>
              </a:rPr>
              <a:t>для получения избирательного бюллетеня?</a:t>
            </a:r>
          </a:p>
        </p:txBody>
      </p:sp>
      <p:sp>
        <p:nvSpPr>
          <p:cNvPr id="5" name="Блок-схема: альтернативный процесс 4">
            <a:hlinkClick r:id="" action="ppaction://hlinkshowjump?jump=nextslide"/>
          </p:cNvPr>
          <p:cNvSpPr/>
          <p:nvPr/>
        </p:nvSpPr>
        <p:spPr>
          <a:xfrm>
            <a:off x="4067944" y="2084704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Паспорт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16755-E036-116C-57A7-AF7B639F2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8"/>
          <a:stretch/>
        </p:blipFill>
        <p:spPr>
          <a:xfrm>
            <a:off x="357158" y="2447550"/>
            <a:ext cx="3786214" cy="234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067944" y="2968193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Медицинский полис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67944" y="3851681"/>
            <a:ext cx="4805958" cy="5357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Студенческий билет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9590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500049"/>
            <a:ext cx="8680902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Эта книга не </a:t>
            </a:r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простая.</a:t>
            </a:r>
            <a:endParaRPr lang="ru-RU" sz="3200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algn="ctr"/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Развернёшь </a:t>
            </a:r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– как </a:t>
            </a:r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хороша!</a:t>
            </a:r>
            <a:endParaRPr lang="ru-RU" sz="3200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algn="ctr"/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Где написано, что </a:t>
            </a:r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можно,</a:t>
            </a:r>
            <a:endParaRPr lang="ru-RU" sz="3200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algn="ctr"/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Где </a:t>
            </a:r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написано </a:t>
            </a:r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–</a:t>
            </a:r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sz="3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нельзя.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8FB19B-40DC-F6A6-B5DB-42507DA640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5975">
            <a:off x="6678409" y="2056691"/>
            <a:ext cx="1967753" cy="261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02D43C-387A-44B7-5836-72FC651F42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95459">
            <a:off x="498890" y="2268007"/>
            <a:ext cx="1869616" cy="241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s://gas-kvas.com/grafic/uploads/posts/2024-01/gas-kvas-com-p-s-dnem-rossii-na-prozrachnom-fone-4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3429006"/>
            <a:ext cx="4741856" cy="1414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"/>
            <a:ext cx="9144793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379539"/>
            <a:ext cx="82153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B050"/>
                </a:solidFill>
                <a:latin typeface="Comic Sans MS" pitchFamily="66" charset="0"/>
              </a:rPr>
              <a:t>Молодцы!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Comic Sans MS" pitchFamily="66" charset="0"/>
              </a:rPr>
              <a:t>Вы отлично ответили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Comic Sans MS" pitchFamily="66" charset="0"/>
              </a:rPr>
              <a:t>на все вопросы викторины!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249110"/>
            <a:ext cx="3000396" cy="2605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"/>
            <a:ext cx="9144793" cy="51435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5CF86-5D2E-B29F-A60F-CF1A972B3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r="6689"/>
          <a:stretch/>
        </p:blipFill>
        <p:spPr>
          <a:xfrm>
            <a:off x="500034" y="1000114"/>
            <a:ext cx="8033545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EB0978-22C3-520C-C5BF-5B11BF09112D}"/>
              </a:ext>
            </a:extLst>
          </p:cNvPr>
          <p:cNvSpPr txBox="1"/>
          <p:nvPr/>
        </p:nvSpPr>
        <p:spPr>
          <a:xfrm>
            <a:off x="-108297" y="275154"/>
            <a:ext cx="9144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Comic Sans MS" pitchFamily="66" charset="0"/>
              </a:rPr>
              <a:t>Голосуй за своё будущее!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1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30705"/>
            <a:ext cx="9199647" cy="518400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F4964-25F4-BFAC-9F7E-2C10E228C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928808"/>
            <a:ext cx="3532323" cy="2907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31A0D3-1ABF-2845-E6D9-8BFCFC3D62D2}"/>
              </a:ext>
            </a:extLst>
          </p:cNvPr>
          <p:cNvSpPr txBox="1"/>
          <p:nvPr/>
        </p:nvSpPr>
        <p:spPr>
          <a:xfrm>
            <a:off x="357158" y="214296"/>
            <a:ext cx="5983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Право на имя и гражданство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38AC4-AA5D-E1B9-78E1-CACD98507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75200" b="50000"/>
          <a:stretch/>
        </p:blipFill>
        <p:spPr>
          <a:xfrm>
            <a:off x="396736" y="2625757"/>
            <a:ext cx="2103562" cy="2110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93CDC5-1F6A-B674-B434-C4C5EF6425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2287" b="56398"/>
          <a:stretch/>
        </p:blipFill>
        <p:spPr>
          <a:xfrm>
            <a:off x="2786050" y="2285998"/>
            <a:ext cx="1476796" cy="18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9590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DBB0A-D868-5C1E-4940-B06EE93E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8000"/>
          <a:stretch/>
        </p:blipFill>
        <p:spPr>
          <a:xfrm>
            <a:off x="5898883" y="2000245"/>
            <a:ext cx="2932107" cy="28902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EC2439-9367-FEFE-4922-3AF519B2A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42"/>
          <a:stretch/>
        </p:blipFill>
        <p:spPr>
          <a:xfrm>
            <a:off x="310307" y="1535648"/>
            <a:ext cx="3761627" cy="3310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31A0D3-1ABF-2845-E6D9-8BFCFC3D62D2}"/>
              </a:ext>
            </a:extLst>
          </p:cNvPr>
          <p:cNvSpPr txBox="1"/>
          <p:nvPr/>
        </p:nvSpPr>
        <p:spPr>
          <a:xfrm>
            <a:off x="1984737" y="318244"/>
            <a:ext cx="5983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Право ребёнка на защиту</a:t>
            </a:r>
          </a:p>
        </p:txBody>
      </p:sp>
    </p:spTree>
    <p:extLst>
      <p:ext uri="{BB962C8B-B14F-4D97-AF65-F5344CB8AC3E}">
        <p14:creationId xmlns:p14="http://schemas.microsoft.com/office/powerpoint/2010/main" val="36269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1757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B70D4-DFA7-3FC3-F10F-D063220A4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435" b="7435"/>
          <a:stretch/>
        </p:blipFill>
        <p:spPr>
          <a:xfrm>
            <a:off x="5143504" y="1"/>
            <a:ext cx="3736452" cy="4809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2CB90-E3FF-02EE-FAEF-A9307385EA5C}"/>
              </a:ext>
            </a:extLst>
          </p:cNvPr>
          <p:cNvSpPr txBox="1"/>
          <p:nvPr/>
        </p:nvSpPr>
        <p:spPr>
          <a:xfrm>
            <a:off x="-612576" y="1798918"/>
            <a:ext cx="65628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Право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на семью</a:t>
            </a:r>
            <a:endParaRPr kumimoji="0" lang="ru-RU" sz="7200" b="1" i="0" u="none" strike="noStrike" kern="1200" cap="none" spc="0" normalizeH="0" baseline="0" noProof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9590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530066"/>
            <a:ext cx="3842228" cy="3365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7439"/>
          <a:stretch/>
        </p:blipFill>
        <p:spPr>
          <a:xfrm flipH="1">
            <a:off x="346314" y="1206261"/>
            <a:ext cx="2725487" cy="3689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7EB50-D318-E36C-F6EE-0E051144EBC0}"/>
              </a:ext>
            </a:extLst>
          </p:cNvPr>
          <p:cNvSpPr txBox="1"/>
          <p:nvPr/>
        </p:nvSpPr>
        <p:spPr>
          <a:xfrm>
            <a:off x="1357290" y="214296"/>
            <a:ext cx="5983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Право на информацию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58F3E9-48E7-0D9A-FB63-553C57CD65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1" y="2400106"/>
            <a:ext cx="1785950" cy="86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0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1757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05BA4-5CB5-E760-8C89-53B163145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5357818" y="1293274"/>
            <a:ext cx="3454880" cy="3572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1C149-DB49-B02A-F950-9B743A491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93"/>
          <a:stretch/>
        </p:blipFill>
        <p:spPr>
          <a:xfrm>
            <a:off x="357158" y="2357436"/>
            <a:ext cx="2950374" cy="2484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7EB50-D318-E36C-F6EE-0E051144EBC0}"/>
              </a:ext>
            </a:extLst>
          </p:cNvPr>
          <p:cNvSpPr txBox="1"/>
          <p:nvPr/>
        </p:nvSpPr>
        <p:spPr>
          <a:xfrm>
            <a:off x="428596" y="142858"/>
            <a:ext cx="65628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Право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на медицинскую помощь</a:t>
            </a:r>
            <a:endParaRPr kumimoji="0" lang="ru-RU" sz="5400" b="1" i="0" u="none" strike="noStrike" kern="1200" cap="none" spc="0" normalizeH="0" baseline="0" noProof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"/>
            <a:ext cx="9144000" cy="5152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1757"/>
            <a:ext cx="9144793" cy="5153090"/>
          </a:xfrm>
          <a:prstGeom prst="rect">
            <a:avLst/>
          </a:prstGeom>
        </p:spPr>
      </p:pic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7EB50-D318-E36C-F6EE-0E051144EBC0}"/>
              </a:ext>
            </a:extLst>
          </p:cNvPr>
          <p:cNvSpPr txBox="1"/>
          <p:nvPr/>
        </p:nvSpPr>
        <p:spPr>
          <a:xfrm>
            <a:off x="155576" y="222715"/>
            <a:ext cx="87441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Право </a:t>
            </a:r>
            <a:r>
              <a:rPr lang="ru-RU" sz="66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на обучение</a:t>
            </a:r>
            <a:endParaRPr kumimoji="0" lang="ru-RU" sz="6600" b="1" i="0" u="none" strike="noStrike" kern="1200" cap="none" spc="0" normalizeH="0" baseline="0" noProof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F5FC0A-6016-32BF-9440-DA1F93959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17285"/>
            <a:ext cx="5760640" cy="34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static.vecteezy.com/system/resources/previews/000/366/008/original/vector-boys-and-girls-working-on-computer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DE5EE-F2B8-B047-FC2C-28C563D09C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7" y="2787774"/>
            <a:ext cx="1957213" cy="2124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356D3-0497-6D1F-8242-2616F7A2D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0" r="16103" b="8000"/>
          <a:stretch/>
        </p:blipFill>
        <p:spPr>
          <a:xfrm>
            <a:off x="307977" y="226294"/>
            <a:ext cx="1692256" cy="2888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2BD6D-A07E-E355-E27D-D6F394122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21"/>
          <a:stretch/>
        </p:blipFill>
        <p:spPr>
          <a:xfrm>
            <a:off x="4462846" y="1571618"/>
            <a:ext cx="4603341" cy="3347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7EB50-D318-E36C-F6EE-0E051144EBC0}"/>
              </a:ext>
            </a:extLst>
          </p:cNvPr>
          <p:cNvSpPr txBox="1"/>
          <p:nvPr/>
        </p:nvSpPr>
        <p:spPr>
          <a:xfrm>
            <a:off x="857224" y="357172"/>
            <a:ext cx="63076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Право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на отдых </a:t>
            </a:r>
            <a:endParaRPr lang="ru-RU" sz="5400" b="1" dirty="0" smtClean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и </a:t>
            </a:r>
            <a:r>
              <a:rPr lang="ru-RU" sz="54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досуг</a:t>
            </a:r>
            <a:endParaRPr kumimoji="0" lang="ru-RU" sz="5400" b="1" i="0" u="none" strike="noStrike" kern="1200" cap="none" spc="0" normalizeH="0" baseline="0" noProof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0"/>
            <a:ext cx="9144793" cy="51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211</Words>
  <Application>Microsoft Office PowerPoint</Application>
  <PresentationFormat>Экран (16:9)</PresentationFormat>
  <Paragraphs>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игра «Правовед»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Фокина Лидия Петровна</dc:creator>
  <cp:keywords>тест-тренажёр</cp:keywords>
  <cp:lastModifiedBy>Ирина Викторовна Ролдугина</cp:lastModifiedBy>
  <cp:revision>107</cp:revision>
  <dcterms:created xsi:type="dcterms:W3CDTF">2021-12-09T12:07:11Z</dcterms:created>
  <dcterms:modified xsi:type="dcterms:W3CDTF">2024-08-22T13:52:46Z</dcterms:modified>
</cp:coreProperties>
</file>